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279" r:id="rId2"/>
    <p:sldId id="324" r:id="rId3"/>
    <p:sldId id="352" r:id="rId4"/>
    <p:sldId id="348" r:id="rId5"/>
    <p:sldId id="329" r:id="rId6"/>
    <p:sldId id="328" r:id="rId7"/>
    <p:sldId id="287" r:id="rId8"/>
    <p:sldId id="368" r:id="rId9"/>
    <p:sldId id="349" r:id="rId10"/>
    <p:sldId id="350" r:id="rId11"/>
    <p:sldId id="351" r:id="rId12"/>
    <p:sldId id="359" r:id="rId13"/>
    <p:sldId id="360" r:id="rId14"/>
    <p:sldId id="362" r:id="rId15"/>
    <p:sldId id="361" r:id="rId16"/>
    <p:sldId id="367" r:id="rId17"/>
    <p:sldId id="337" r:id="rId18"/>
    <p:sldId id="333" r:id="rId19"/>
    <p:sldId id="335" r:id="rId20"/>
    <p:sldId id="336" r:id="rId21"/>
    <p:sldId id="353" r:id="rId22"/>
    <p:sldId id="354" r:id="rId23"/>
    <p:sldId id="355" r:id="rId24"/>
    <p:sldId id="356" r:id="rId25"/>
    <p:sldId id="357" r:id="rId26"/>
    <p:sldId id="358" r:id="rId27"/>
    <p:sldId id="300" r:id="rId28"/>
    <p:sldId id="342" r:id="rId29"/>
    <p:sldId id="291" r:id="rId30"/>
    <p:sldId id="341" r:id="rId31"/>
    <p:sldId id="301" r:id="rId32"/>
    <p:sldId id="303" r:id="rId33"/>
    <p:sldId id="306" r:id="rId34"/>
    <p:sldId id="345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4EC"/>
    <a:srgbClr val="FFFF99"/>
    <a:srgbClr val="FF99CC"/>
    <a:srgbClr val="E6F2EF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64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0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271038385826767E-2"/>
          <c:y val="7.5714931365961427E-2"/>
          <c:w val="0.86664296259842521"/>
          <c:h val="0.841853909826900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,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Лист1!$A$2:$A$5</c:f>
              <c:strCache>
                <c:ptCount val="2"/>
                <c:pt idx="0">
                  <c:v>1 БАЛЛ</c:v>
                </c:pt>
                <c:pt idx="1">
                  <c:v>2 БАЛЛА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341F-4449-84D2-FF5E9C6008E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ЕГЭ2021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Лист1!$A$2:$A$5</c:f>
              <c:strCache>
                <c:ptCount val="2"/>
                <c:pt idx="0">
                  <c:v>1 БАЛЛ</c:v>
                </c:pt>
                <c:pt idx="1">
                  <c:v>2 БАЛЛА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2.5499999999999998</c:v>
                </c:pt>
                <c:pt idx="1">
                  <c:v>16.989999999999998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1F-4449-84D2-FF5E9C6008E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ЕГЭ2020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Лист1!$A$2:$A$5</c:f>
              <c:strCache>
                <c:ptCount val="2"/>
                <c:pt idx="0">
                  <c:v>1 БАЛЛ</c:v>
                </c:pt>
                <c:pt idx="1">
                  <c:v>2 БАЛЛА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0.92</c:v>
                </c:pt>
                <c:pt idx="1">
                  <c:v>17.91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1F-4449-84D2-FF5E9C6008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021120"/>
        <c:axId val="32027008"/>
      </c:barChart>
      <c:catAx>
        <c:axId val="3202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ln>
                  <a:solidFill>
                    <a:schemeClr val="accent1"/>
                  </a:solidFill>
                </a:ln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027008"/>
        <c:crosses val="autoZero"/>
        <c:auto val="1"/>
        <c:lblAlgn val="ctr"/>
        <c:lblOffset val="100"/>
        <c:noMultiLvlLbl val="0"/>
      </c:catAx>
      <c:valAx>
        <c:axId val="3202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021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11792-F286-4AA8-A891-8DF8A258C007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84C42-A969-4B93-B1AF-617A26909E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540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8686-ED67-466A-AB82-CB2F4A3984F4}" type="datetimeFigureOut">
              <a:rPr lang="ru-RU" smtClean="0">
                <a:solidFill>
                  <a:srgbClr val="464646">
                    <a:shade val="90000"/>
                  </a:srgbClr>
                </a:solidFill>
              </a:rPr>
              <a:pPr/>
              <a:t>14.02.2022</a:t>
            </a:fld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744A-CFE5-4C7A-A3DA-F4F83E111334}" type="slidenum">
              <a:rPr lang="ru-RU" smtClean="0">
                <a:solidFill>
                  <a:srgbClr val="464646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88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8686-ED67-466A-AB82-CB2F4A3984F4}" type="datetimeFigureOut">
              <a:rPr lang="ru-RU" smtClean="0">
                <a:solidFill>
                  <a:srgbClr val="464646">
                    <a:shade val="90000"/>
                  </a:srgbClr>
                </a:solidFill>
              </a:rPr>
              <a:pPr/>
              <a:t>14.02.2022</a:t>
            </a:fld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744A-CFE5-4C7A-A3DA-F4F83E111334}" type="slidenum">
              <a:rPr lang="ru-RU" smtClean="0">
                <a:solidFill>
                  <a:srgbClr val="464646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659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8686-ED67-466A-AB82-CB2F4A3984F4}" type="datetimeFigureOut">
              <a:rPr lang="ru-RU" smtClean="0">
                <a:solidFill>
                  <a:srgbClr val="464646">
                    <a:shade val="90000"/>
                  </a:srgbClr>
                </a:solidFill>
              </a:rPr>
              <a:pPr/>
              <a:t>14.02.2022</a:t>
            </a:fld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744A-CFE5-4C7A-A3DA-F4F83E111334}" type="slidenum">
              <a:rPr lang="ru-RU" smtClean="0">
                <a:solidFill>
                  <a:srgbClr val="464646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85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8686-ED67-466A-AB82-CB2F4A3984F4}" type="datetimeFigureOut">
              <a:rPr lang="ru-RU" smtClean="0">
                <a:solidFill>
                  <a:srgbClr val="464646">
                    <a:shade val="90000"/>
                  </a:srgbClr>
                </a:solidFill>
              </a:rPr>
              <a:pPr/>
              <a:t>14.02.2022</a:t>
            </a:fld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744A-CFE5-4C7A-A3DA-F4F83E111334}" type="slidenum">
              <a:rPr lang="ru-RU" smtClean="0">
                <a:solidFill>
                  <a:srgbClr val="464646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341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8686-ED67-466A-AB82-CB2F4A3984F4}" type="datetimeFigureOut">
              <a:rPr lang="ru-RU" smtClean="0">
                <a:solidFill>
                  <a:srgbClr val="464646">
                    <a:shade val="90000"/>
                  </a:srgbClr>
                </a:solidFill>
              </a:rPr>
              <a:pPr/>
              <a:t>14.02.2022</a:t>
            </a:fld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744A-CFE5-4C7A-A3DA-F4F83E111334}" type="slidenum">
              <a:rPr lang="ru-RU" smtClean="0">
                <a:solidFill>
                  <a:srgbClr val="464646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52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8686-ED67-466A-AB82-CB2F4A3984F4}" type="datetimeFigureOut">
              <a:rPr lang="ru-RU" smtClean="0">
                <a:solidFill>
                  <a:srgbClr val="464646">
                    <a:shade val="90000"/>
                  </a:srgbClr>
                </a:solidFill>
              </a:rPr>
              <a:pPr/>
              <a:t>14.02.2022</a:t>
            </a:fld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744A-CFE5-4C7A-A3DA-F4F83E111334}" type="slidenum">
              <a:rPr lang="ru-RU" smtClean="0">
                <a:solidFill>
                  <a:srgbClr val="464646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72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8686-ED67-466A-AB82-CB2F4A3984F4}" type="datetimeFigureOut">
              <a:rPr lang="ru-RU" smtClean="0">
                <a:solidFill>
                  <a:srgbClr val="464646">
                    <a:shade val="90000"/>
                  </a:srgbClr>
                </a:solidFill>
              </a:rPr>
              <a:pPr/>
              <a:t>14.02.2022</a:t>
            </a:fld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744A-CFE5-4C7A-A3DA-F4F83E111334}" type="slidenum">
              <a:rPr lang="ru-RU" smtClean="0">
                <a:solidFill>
                  <a:srgbClr val="464646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48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8686-ED67-466A-AB82-CB2F4A3984F4}" type="datetimeFigureOut">
              <a:rPr lang="ru-RU" smtClean="0">
                <a:solidFill>
                  <a:srgbClr val="464646">
                    <a:shade val="90000"/>
                  </a:srgbClr>
                </a:solidFill>
              </a:rPr>
              <a:pPr/>
              <a:t>14.02.2022</a:t>
            </a:fld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744A-CFE5-4C7A-A3DA-F4F83E111334}" type="slidenum">
              <a:rPr lang="ru-RU" smtClean="0">
                <a:solidFill>
                  <a:srgbClr val="464646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045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8686-ED67-466A-AB82-CB2F4A3984F4}" type="datetimeFigureOut">
              <a:rPr lang="ru-RU" smtClean="0">
                <a:solidFill>
                  <a:srgbClr val="464646">
                    <a:shade val="90000"/>
                  </a:srgbClr>
                </a:solidFill>
              </a:rPr>
              <a:pPr/>
              <a:t>14.02.2022</a:t>
            </a:fld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744A-CFE5-4C7A-A3DA-F4F83E111334}" type="slidenum">
              <a:rPr lang="ru-RU" smtClean="0">
                <a:solidFill>
                  <a:srgbClr val="464646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17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8686-ED67-466A-AB82-CB2F4A3984F4}" type="datetimeFigureOut">
              <a:rPr lang="ru-RU" smtClean="0">
                <a:solidFill>
                  <a:srgbClr val="464646">
                    <a:shade val="90000"/>
                  </a:srgbClr>
                </a:solidFill>
              </a:rPr>
              <a:pPr/>
              <a:t>14.02.2022</a:t>
            </a:fld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744A-CFE5-4C7A-A3DA-F4F83E111334}" type="slidenum">
              <a:rPr lang="ru-RU" smtClean="0">
                <a:solidFill>
                  <a:srgbClr val="464646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84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8686-ED67-466A-AB82-CB2F4A3984F4}" type="datetimeFigureOut">
              <a:rPr lang="ru-RU" smtClean="0">
                <a:solidFill>
                  <a:srgbClr val="464646">
                    <a:shade val="90000"/>
                  </a:srgbClr>
                </a:solidFill>
              </a:rPr>
              <a:pPr/>
              <a:t>14.02.2022</a:t>
            </a:fld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744A-CFE5-4C7A-A3DA-F4F83E111334}" type="slidenum">
              <a:rPr lang="ru-RU" smtClean="0">
                <a:solidFill>
                  <a:srgbClr val="464646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462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58686-ED67-466A-AB82-CB2F4A3984F4}" type="datetimeFigureOut">
              <a:rPr lang="ru-RU" smtClean="0">
                <a:solidFill>
                  <a:srgbClr val="464646">
                    <a:shade val="90000"/>
                  </a:srgbClr>
                </a:solidFill>
              </a:rPr>
              <a:pPr/>
              <a:t>14.02.2022</a:t>
            </a:fld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A744A-CFE5-4C7A-A3DA-F4F83E111334}" type="slidenum">
              <a:rPr lang="ru-RU" smtClean="0">
                <a:solidFill>
                  <a:srgbClr val="464646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464646">
                  <a:shade val="90000"/>
                </a:srgbClr>
              </a:solidFill>
            </a:endParaRPr>
          </a:p>
        </p:txBody>
      </p:sp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12192000" cy="701040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407746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76448" y="1991796"/>
            <a:ext cx="1175960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Тема: «Оценивание задания № 14 ЕГЭ (№ 15 ЕГЭ-2021) с развёрнутым ответом по математике с использованием методических рекомендаций ФГБНУ ФИПИ»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82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56F434-DB45-4B65-B8BC-8FDB954F6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00" t="33926" r="12750" b="7852"/>
          <a:stretch/>
        </p:blipFill>
        <p:spPr>
          <a:xfrm>
            <a:off x="80970" y="71120"/>
            <a:ext cx="5689910" cy="69235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E50E7F-45AB-4960-BE52-04BCE6AE5E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33" t="83704" r="67500" b="11703"/>
          <a:stretch/>
        </p:blipFill>
        <p:spPr>
          <a:xfrm>
            <a:off x="6502400" y="71120"/>
            <a:ext cx="4775200" cy="6400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AA2026-5DF5-41AD-B2C9-77160ACBD1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167" t="30074" r="21833" b="9778"/>
          <a:stretch/>
        </p:blipFill>
        <p:spPr>
          <a:xfrm>
            <a:off x="6502400" y="711183"/>
            <a:ext cx="4775200" cy="6283508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BF1C225-5E36-46EA-9342-95E0398B329B}"/>
              </a:ext>
            </a:extLst>
          </p:cNvPr>
          <p:cNvCxnSpPr/>
          <p:nvPr/>
        </p:nvCxnSpPr>
        <p:spPr>
          <a:xfrm>
            <a:off x="6920917" y="2994870"/>
            <a:ext cx="204691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260FB19-1E26-4777-A77A-0689BF03EBA8}"/>
              </a:ext>
            </a:extLst>
          </p:cNvPr>
          <p:cNvSpPr txBox="1"/>
          <p:nvPr/>
        </p:nvSpPr>
        <p:spPr>
          <a:xfrm>
            <a:off x="9019330" y="2730508"/>
            <a:ext cx="367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56114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7311DC-20B5-4F11-A0B9-73C8D710CB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51" t="34074" r="54332" b="6370"/>
          <a:stretch/>
        </p:blipFill>
        <p:spPr>
          <a:xfrm>
            <a:off x="5923280" y="132080"/>
            <a:ext cx="6177281" cy="66078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EF99E3-CCEF-47E0-AD60-2328467A60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00" t="30666" r="16008" b="23852"/>
          <a:stretch/>
        </p:blipFill>
        <p:spPr>
          <a:xfrm>
            <a:off x="187960" y="118066"/>
            <a:ext cx="5679440" cy="6607854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3809B7D-48A1-49C8-B514-6CC5965F97AA}"/>
              </a:ext>
            </a:extLst>
          </p:cNvPr>
          <p:cNvCxnSpPr/>
          <p:nvPr/>
        </p:nvCxnSpPr>
        <p:spPr>
          <a:xfrm>
            <a:off x="2428240" y="1219200"/>
            <a:ext cx="59944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BD007D2-965C-4E42-AEC5-8DC06ADA6053}"/>
              </a:ext>
            </a:extLst>
          </p:cNvPr>
          <p:cNvSpPr txBox="1"/>
          <p:nvPr/>
        </p:nvSpPr>
        <p:spPr>
          <a:xfrm>
            <a:off x="3083560" y="843280"/>
            <a:ext cx="38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?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447D4DAF-3780-4D89-B27D-493817F7F4D6}"/>
              </a:ext>
            </a:extLst>
          </p:cNvPr>
          <p:cNvCxnSpPr>
            <a:cxnSpLocks/>
          </p:cNvCxnSpPr>
          <p:nvPr/>
        </p:nvCxnSpPr>
        <p:spPr>
          <a:xfrm>
            <a:off x="6096000" y="4671726"/>
            <a:ext cx="569053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Овал 1">
            <a:extLst>
              <a:ext uri="{FF2B5EF4-FFF2-40B4-BE49-F238E27FC236}">
                <a16:creationId xmlns:a16="http://schemas.microsoft.com/office/drawing/2014/main" id="{7D526977-B9BB-4DC0-91E8-23B40B72579C}"/>
              </a:ext>
            </a:extLst>
          </p:cNvPr>
          <p:cNvSpPr/>
          <p:nvPr/>
        </p:nvSpPr>
        <p:spPr>
          <a:xfrm>
            <a:off x="4328719" y="1023457"/>
            <a:ext cx="1216404" cy="58722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145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3F04A1-5062-4BA6-A6C8-7C4C2735F575}"/>
              </a:ext>
            </a:extLst>
          </p:cNvPr>
          <p:cNvSpPr txBox="1"/>
          <p:nvPr/>
        </p:nvSpPr>
        <p:spPr>
          <a:xfrm>
            <a:off x="315985" y="1215810"/>
            <a:ext cx="11560029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dirty="0"/>
              <a:t>В прошлом году было достаточно много работ, в которых выполнялась замена переменных и ставились неверные ограничения на введенную переменную, что является грубой ошибкой. </a:t>
            </a:r>
          </a:p>
          <a:p>
            <a:r>
              <a:rPr lang="ru-RU" sz="2800" dirty="0"/>
              <a:t>Основные ошибки были связаны с плохим знанием метода интервалов и неумением произвести обратную замену.</a:t>
            </a:r>
          </a:p>
          <a:p>
            <a:r>
              <a:rPr lang="ru-RU" sz="2800" dirty="0"/>
              <a:t>Часто допускались также арифметические ошибки и ошибки при преобразованиях.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EB4E59-1AF5-4CA3-8CE5-89CD2B60EF4D}"/>
              </a:ext>
            </a:extLst>
          </p:cNvPr>
          <p:cNvSpPr txBox="1"/>
          <p:nvPr/>
        </p:nvSpPr>
        <p:spPr>
          <a:xfrm>
            <a:off x="1803633" y="385894"/>
            <a:ext cx="708030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Типичные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ошибки</a:t>
            </a:r>
            <a:r>
              <a:rPr lang="ru-RU" sz="2800" b="1" dirty="0">
                <a:solidFill>
                  <a:srgbClr val="C00000"/>
                </a:solidFill>
              </a:rPr>
              <a:t> в задании 15 (ЕГЭ – 2021)</a:t>
            </a:r>
          </a:p>
        </p:txBody>
      </p:sp>
    </p:spTree>
    <p:extLst>
      <p:ext uri="{BB962C8B-B14F-4D97-AF65-F5344CB8AC3E}">
        <p14:creationId xmlns:p14="http://schemas.microsoft.com/office/powerpoint/2010/main" val="3510581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1B2CA6-DDD5-47D1-8DD5-F9A94B97B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41" t="34985" r="14060" b="51192"/>
          <a:stretch/>
        </p:blipFill>
        <p:spPr>
          <a:xfrm>
            <a:off x="336430" y="2565070"/>
            <a:ext cx="11525197" cy="19238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D03BC0-43FE-45A8-937C-BABA546AC2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4" r="26476"/>
          <a:stretch/>
        </p:blipFill>
        <p:spPr>
          <a:xfrm>
            <a:off x="4513277" y="772234"/>
            <a:ext cx="4001549" cy="8636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094DD3-F4CD-46FB-B251-2FC52C8C36AA}"/>
              </a:ext>
            </a:extLst>
          </p:cNvPr>
          <p:cNvSpPr txBox="1"/>
          <p:nvPr/>
        </p:nvSpPr>
        <p:spPr>
          <a:xfrm>
            <a:off x="1233182" y="788544"/>
            <a:ext cx="334720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Решить неравенство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0934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B0A96D-DF39-4E99-A77B-7DC9FD463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26" t="23119" r="16950" b="14373"/>
          <a:stretch/>
        </p:blipFill>
        <p:spPr>
          <a:xfrm>
            <a:off x="100667" y="0"/>
            <a:ext cx="5595457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D14362-F785-4499-A345-3842E34921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87" t="17737" r="26445" b="9602"/>
          <a:stretch/>
        </p:blipFill>
        <p:spPr>
          <a:xfrm>
            <a:off x="6096000" y="0"/>
            <a:ext cx="5595457" cy="6857999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2781300" y="4152900"/>
            <a:ext cx="1676400" cy="1600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8839200" y="1371600"/>
            <a:ext cx="800100" cy="127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711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88EFAE-7F4E-4818-8EA9-6573AA3EB8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04" t="29480" r="13923" b="12660"/>
          <a:stretch/>
        </p:blipFill>
        <p:spPr>
          <a:xfrm>
            <a:off x="1266254" y="167779"/>
            <a:ext cx="10238134" cy="6588621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18719B39-1884-46E5-83D6-A8DB221C21AD}"/>
              </a:ext>
            </a:extLst>
          </p:cNvPr>
          <p:cNvCxnSpPr/>
          <p:nvPr/>
        </p:nvCxnSpPr>
        <p:spPr>
          <a:xfrm>
            <a:off x="1988191" y="4429387"/>
            <a:ext cx="3691156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079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2BD8FB-644E-4508-AF39-767B1858A7FD}"/>
              </a:ext>
            </a:extLst>
          </p:cNvPr>
          <p:cNvSpPr txBox="1"/>
          <p:nvPr/>
        </p:nvSpPr>
        <p:spPr>
          <a:xfrm>
            <a:off x="251670" y="565580"/>
            <a:ext cx="11224469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dirty="0"/>
              <a:t>В последние годы, особенно в связи с задачами ЕГЭ, всё большую популярность приобретает так называемый «</a:t>
            </a:r>
            <a:r>
              <a:rPr lang="ru-RU" sz="2800" dirty="0">
                <a:solidFill>
                  <a:srgbClr val="C00000"/>
                </a:solidFill>
              </a:rPr>
              <a:t>обобщённый метод интервалов</a:t>
            </a:r>
            <a:r>
              <a:rPr lang="ru-RU" sz="2800" dirty="0"/>
              <a:t>». Название метода стихийно возникло в учительской среде и не является общеупотребительным термином. </a:t>
            </a:r>
          </a:p>
          <a:p>
            <a:r>
              <a:rPr lang="ru-RU" sz="2800" dirty="0"/>
              <a:t>Суть сводится к решению уравнения и определению знаков функции произвольного вида (не обязательно рациональной) на интервалах знакопостоянства.</a:t>
            </a:r>
          </a:p>
        </p:txBody>
      </p:sp>
    </p:spTree>
    <p:extLst>
      <p:ext uri="{BB962C8B-B14F-4D97-AF65-F5344CB8AC3E}">
        <p14:creationId xmlns:p14="http://schemas.microsoft.com/office/powerpoint/2010/main" val="3682322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FD998-9D64-46D9-B02D-9B9D7BD78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74638"/>
            <a:ext cx="12248087" cy="1143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Основная волна ЕГЭ по математике 2020. (Центр)</a:t>
            </a: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DB6211-23A4-4980-9109-9F6DA46C45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9" t="17980" r="6931" b="30302"/>
          <a:stretch/>
        </p:blipFill>
        <p:spPr>
          <a:xfrm>
            <a:off x="-56087" y="1233055"/>
            <a:ext cx="12248087" cy="551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34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E1A44D-3B5B-4559-AF18-9CE30E6E30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74" t="26869" r="56477" b="34950"/>
          <a:stretch/>
        </p:blipFill>
        <p:spPr>
          <a:xfrm>
            <a:off x="290945" y="-38973"/>
            <a:ext cx="7786256" cy="49548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EB499E-3E1E-45F8-A53C-9FD0400723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47" t="50044" r="56591" b="36050"/>
          <a:stretch/>
        </p:blipFill>
        <p:spPr>
          <a:xfrm>
            <a:off x="290945" y="4948667"/>
            <a:ext cx="7786255" cy="1798498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66BCCC06-64BA-44E8-8C09-DA0998B81EE8}"/>
              </a:ext>
            </a:extLst>
          </p:cNvPr>
          <p:cNvSpPr/>
          <p:nvPr/>
        </p:nvSpPr>
        <p:spPr>
          <a:xfrm>
            <a:off x="845127" y="3546914"/>
            <a:ext cx="4849090" cy="4987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781E8103-340B-43C1-8A1C-DAA2E12AC539}"/>
              </a:ext>
            </a:extLst>
          </p:cNvPr>
          <p:cNvSpPr/>
          <p:nvPr/>
        </p:nvSpPr>
        <p:spPr>
          <a:xfrm>
            <a:off x="5735782" y="5754121"/>
            <a:ext cx="166255" cy="18010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44BCD-BEC6-40EC-8AFC-EDE1BCDEA990}"/>
              </a:ext>
            </a:extLst>
          </p:cNvPr>
          <p:cNvSpPr txBox="1"/>
          <p:nvPr/>
        </p:nvSpPr>
        <p:spPr>
          <a:xfrm>
            <a:off x="5569527" y="5935526"/>
            <a:ext cx="498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1" name="Стрелка: изогнутая вправо 10">
            <a:extLst>
              <a:ext uri="{FF2B5EF4-FFF2-40B4-BE49-F238E27FC236}">
                <a16:creationId xmlns:a16="http://schemas.microsoft.com/office/drawing/2014/main" id="{7AAB4D5D-CFFD-4FBC-BFE9-D5E563EC8850}"/>
              </a:ext>
            </a:extLst>
          </p:cNvPr>
          <p:cNvSpPr/>
          <p:nvPr/>
        </p:nvSpPr>
        <p:spPr>
          <a:xfrm>
            <a:off x="505691" y="3746508"/>
            <a:ext cx="678873" cy="209766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013465-155B-4535-823E-6A6AAF7839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32" t="55575" r="67614" b="33939"/>
          <a:stretch/>
        </p:blipFill>
        <p:spPr>
          <a:xfrm>
            <a:off x="7244177" y="4948667"/>
            <a:ext cx="4947823" cy="17984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B0F2BE-1444-48EF-9EBF-5DFE5A24BC42}"/>
              </a:ext>
            </a:extLst>
          </p:cNvPr>
          <p:cNvSpPr txBox="1"/>
          <p:nvPr/>
        </p:nvSpPr>
        <p:spPr>
          <a:xfrm>
            <a:off x="8516350" y="3902279"/>
            <a:ext cx="2092037" cy="584775"/>
          </a:xfrm>
          <a:prstGeom prst="rect">
            <a:avLst/>
          </a:prstGeom>
          <a:solidFill>
            <a:srgbClr val="E6F2EF"/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0 баллов</a:t>
            </a:r>
          </a:p>
        </p:txBody>
      </p:sp>
    </p:spTree>
    <p:extLst>
      <p:ext uri="{BB962C8B-B14F-4D97-AF65-F5344CB8AC3E}">
        <p14:creationId xmlns:p14="http://schemas.microsoft.com/office/powerpoint/2010/main" val="426695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4AC4DF-8B5C-4F8B-94E4-CBE1D3E97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1" t="23673" r="8622" b="14286"/>
          <a:stretch/>
        </p:blipFill>
        <p:spPr>
          <a:xfrm>
            <a:off x="18108" y="167951"/>
            <a:ext cx="12213770" cy="4963886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7D6C2421-E0AD-450D-95B8-66F799D82C64}"/>
              </a:ext>
            </a:extLst>
          </p:cNvPr>
          <p:cNvSpPr/>
          <p:nvPr/>
        </p:nvSpPr>
        <p:spPr>
          <a:xfrm rot="488930">
            <a:off x="554728" y="2458446"/>
            <a:ext cx="349070" cy="16071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200E97-922A-47C1-8700-71C96FEA62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87" t="32480" r="11363" b="60404"/>
          <a:stretch/>
        </p:blipFill>
        <p:spPr>
          <a:xfrm>
            <a:off x="250265" y="5131837"/>
            <a:ext cx="12134013" cy="1110123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129E829A-4205-421E-874D-1EBB43328F1B}"/>
              </a:ext>
            </a:extLst>
          </p:cNvPr>
          <p:cNvCxnSpPr/>
          <p:nvPr/>
        </p:nvCxnSpPr>
        <p:spPr>
          <a:xfrm flipH="1" flipV="1">
            <a:off x="4087091" y="3020293"/>
            <a:ext cx="4364182" cy="11776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Овал 9">
            <a:extLst>
              <a:ext uri="{FF2B5EF4-FFF2-40B4-BE49-F238E27FC236}">
                <a16:creationId xmlns:a16="http://schemas.microsoft.com/office/drawing/2014/main" id="{9516E227-29FD-42DA-8AE7-A6D48F4F4445}"/>
              </a:ext>
            </a:extLst>
          </p:cNvPr>
          <p:cNvSpPr/>
          <p:nvPr/>
        </p:nvSpPr>
        <p:spPr>
          <a:xfrm rot="5400000">
            <a:off x="8093105" y="4057333"/>
            <a:ext cx="466954" cy="748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47E771-1F82-46AE-9877-0E1DF7B4D956}"/>
              </a:ext>
            </a:extLst>
          </p:cNvPr>
          <p:cNvSpPr txBox="1"/>
          <p:nvPr/>
        </p:nvSpPr>
        <p:spPr>
          <a:xfrm>
            <a:off x="9989127" y="4322618"/>
            <a:ext cx="983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Не ошибка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2DB1B89F-80F8-41A5-8CF5-7964E31C348E}"/>
              </a:ext>
            </a:extLst>
          </p:cNvPr>
          <p:cNvSpPr/>
          <p:nvPr/>
        </p:nvSpPr>
        <p:spPr>
          <a:xfrm>
            <a:off x="9628909" y="4082200"/>
            <a:ext cx="1579418" cy="111012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Соединитель: изогнутый 13">
            <a:extLst>
              <a:ext uri="{FF2B5EF4-FFF2-40B4-BE49-F238E27FC236}">
                <a16:creationId xmlns:a16="http://schemas.microsoft.com/office/drawing/2014/main" id="{A89409A7-C3E6-4B12-8D17-2C6E29D92B99}"/>
              </a:ext>
            </a:extLst>
          </p:cNvPr>
          <p:cNvCxnSpPr>
            <a:cxnSpLocks/>
          </p:cNvCxnSpPr>
          <p:nvPr/>
        </p:nvCxnSpPr>
        <p:spPr>
          <a:xfrm rot="10800000" flipV="1">
            <a:off x="8617529" y="4664882"/>
            <a:ext cx="858985" cy="779953"/>
          </a:xfrm>
          <a:prstGeom prst="curvedConnector3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67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6383" y="466928"/>
            <a:ext cx="11420272" cy="61863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Задание 14 профильного ЕГЭ по математике можно считать границей между «неплохо сдал ЕГЭ» и «поступил в вуз с профильной математикой». Здесь не обойтись без отличного знания алгебры. Потому что встретиться  может любое неравенство: показательное, логарифмическое, комбинированное (например, логарифмы и тригонометрия). И еще бывают неравенства с модулем и иррациональные неравенства. 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Если  выпускник хочет получить на профильном ЕГЭ не менее 70 баллов, ему необходимо научиться решать неравенства!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4554FE-ABDB-4BF8-82A4-50861E1E6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9" t="28299" r="7244" b="7648"/>
          <a:stretch/>
        </p:blipFill>
        <p:spPr>
          <a:xfrm>
            <a:off x="246514" y="108999"/>
            <a:ext cx="11837518" cy="48768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20EEFC-46DD-43B5-8859-06BDB74C3F1D}"/>
              </a:ext>
            </a:extLst>
          </p:cNvPr>
          <p:cNvSpPr/>
          <p:nvPr/>
        </p:nvSpPr>
        <p:spPr>
          <a:xfrm>
            <a:off x="5715000" y="108999"/>
            <a:ext cx="762000" cy="235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B977C24-1450-49F0-A584-43AABD8DA009}"/>
              </a:ext>
            </a:extLst>
          </p:cNvPr>
          <p:cNvSpPr/>
          <p:nvPr/>
        </p:nvSpPr>
        <p:spPr>
          <a:xfrm flipV="1">
            <a:off x="5527964" y="983665"/>
            <a:ext cx="637309" cy="332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E2EF1C-F10D-4CC0-8658-DAEC564A5B01}"/>
              </a:ext>
            </a:extLst>
          </p:cNvPr>
          <p:cNvSpPr/>
          <p:nvPr/>
        </p:nvSpPr>
        <p:spPr>
          <a:xfrm>
            <a:off x="235282" y="4471343"/>
            <a:ext cx="2167047" cy="505692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изогнутая вправо 7">
            <a:extLst>
              <a:ext uri="{FF2B5EF4-FFF2-40B4-BE49-F238E27FC236}">
                <a16:creationId xmlns:a16="http://schemas.microsoft.com/office/drawing/2014/main" id="{4C447F11-7745-4301-A327-6EBD49B12A10}"/>
              </a:ext>
            </a:extLst>
          </p:cNvPr>
          <p:cNvSpPr/>
          <p:nvPr/>
        </p:nvSpPr>
        <p:spPr>
          <a:xfrm>
            <a:off x="4239489" y="2710195"/>
            <a:ext cx="540327" cy="113159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трелка: изогнутая вправо 8">
            <a:extLst>
              <a:ext uri="{FF2B5EF4-FFF2-40B4-BE49-F238E27FC236}">
                <a16:creationId xmlns:a16="http://schemas.microsoft.com/office/drawing/2014/main" id="{B8059BB8-5593-4EB2-A29D-9E2A53E19CF6}"/>
              </a:ext>
            </a:extLst>
          </p:cNvPr>
          <p:cNvSpPr/>
          <p:nvPr/>
        </p:nvSpPr>
        <p:spPr>
          <a:xfrm rot="19488375" flipH="1">
            <a:off x="9795166" y="2320635"/>
            <a:ext cx="540326" cy="130232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F67C976-3C51-4939-B02C-10D412C94254}"/>
              </a:ext>
            </a:extLst>
          </p:cNvPr>
          <p:cNvSpPr/>
          <p:nvPr/>
        </p:nvSpPr>
        <p:spPr>
          <a:xfrm>
            <a:off x="4973780" y="3905137"/>
            <a:ext cx="152400" cy="169930"/>
          </a:xfrm>
          <a:prstGeom prst="ellipse">
            <a:avLst/>
          </a:prstGeom>
          <a:solidFill>
            <a:srgbClr val="FEF4E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B2982F-8864-4859-BA3F-21E953EF61C6}"/>
              </a:ext>
            </a:extLst>
          </p:cNvPr>
          <p:cNvSpPr txBox="1"/>
          <p:nvPr/>
        </p:nvSpPr>
        <p:spPr>
          <a:xfrm>
            <a:off x="4779816" y="4147804"/>
            <a:ext cx="540327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-5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8E14E6BD-CD65-4CB2-B506-C665BA6298F6}"/>
              </a:ext>
            </a:extLst>
          </p:cNvPr>
          <p:cNvCxnSpPr/>
          <p:nvPr/>
        </p:nvCxnSpPr>
        <p:spPr>
          <a:xfrm>
            <a:off x="7384472" y="983665"/>
            <a:ext cx="72043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2A36BE-9825-4BAD-A9B8-6F8EA17C94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82" t="43404" r="7955" b="19798"/>
          <a:stretch/>
        </p:blipFill>
        <p:spPr>
          <a:xfrm>
            <a:off x="207570" y="4977035"/>
            <a:ext cx="8700656" cy="18809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079935-CF22-4746-BBFF-A7E70DC0C875}"/>
              </a:ext>
            </a:extLst>
          </p:cNvPr>
          <p:cNvSpPr txBox="1"/>
          <p:nvPr/>
        </p:nvSpPr>
        <p:spPr>
          <a:xfrm>
            <a:off x="9615384" y="5542211"/>
            <a:ext cx="2092037" cy="584775"/>
          </a:xfrm>
          <a:prstGeom prst="rect">
            <a:avLst/>
          </a:prstGeom>
          <a:solidFill>
            <a:srgbClr val="E6F2EF"/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0 баллов</a:t>
            </a:r>
          </a:p>
        </p:txBody>
      </p:sp>
    </p:spTree>
    <p:extLst>
      <p:ext uri="{BB962C8B-B14F-4D97-AF65-F5344CB8AC3E}">
        <p14:creationId xmlns:p14="http://schemas.microsoft.com/office/powerpoint/2010/main" val="274759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A8117C-6114-45C8-B427-5079AA0FF3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36" t="7093" r="37048" b="78723"/>
          <a:stretch/>
        </p:blipFill>
        <p:spPr>
          <a:xfrm>
            <a:off x="0" y="97275"/>
            <a:ext cx="5745804" cy="11750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8850DC-B1C6-4726-9618-8AFE2D0A84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73" t="23688" r="23644" b="20851"/>
          <a:stretch/>
        </p:blipFill>
        <p:spPr>
          <a:xfrm>
            <a:off x="107004" y="1400782"/>
            <a:ext cx="5988996" cy="51653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615C67-0BD9-4CA7-917C-0E9A14F6BF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4" t="61560" r="33777" b="9646"/>
          <a:stretch/>
        </p:blipFill>
        <p:spPr>
          <a:xfrm>
            <a:off x="6264611" y="1400782"/>
            <a:ext cx="4854104" cy="25863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FE6DEA-30B0-46F5-8C3E-BF70CD2CB1AE}"/>
              </a:ext>
            </a:extLst>
          </p:cNvPr>
          <p:cNvSpPr txBox="1"/>
          <p:nvPr/>
        </p:nvSpPr>
        <p:spPr>
          <a:xfrm>
            <a:off x="6264611" y="4440237"/>
            <a:ext cx="5689701" cy="13542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Комментарий. </a:t>
            </a:r>
            <a:endParaRPr lang="ru-RU" sz="1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Ответ получен неверный, но он отличается от верного только исключением точки 3.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spcBef>
                <a:spcPts val="1200"/>
              </a:spcBef>
            </a:pP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Оценка эксперта: 1 балл.</a:t>
            </a:r>
            <a:endParaRPr lang="ru-RU" sz="1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63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831736-6DD5-4FBD-B6E4-4C2A620118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17" t="17950" r="63767" b="73936"/>
          <a:stretch/>
        </p:blipFill>
        <p:spPr>
          <a:xfrm>
            <a:off x="562061" y="218114"/>
            <a:ext cx="5210603" cy="11157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3E8E8C-D40E-44A4-8D37-2C3CE34537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76" t="27401" r="54794" b="37615"/>
          <a:stretch/>
        </p:blipFill>
        <p:spPr>
          <a:xfrm>
            <a:off x="192947" y="1518407"/>
            <a:ext cx="5804039" cy="44461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C7F3DB-86A8-4957-BF6B-BFBB518FB4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46" t="62018" r="56857" b="7645"/>
          <a:stretch/>
        </p:blipFill>
        <p:spPr>
          <a:xfrm>
            <a:off x="6096000" y="775982"/>
            <a:ext cx="5276314" cy="4142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200367-0190-43CE-96F1-C148CB25B222}"/>
              </a:ext>
            </a:extLst>
          </p:cNvPr>
          <p:cNvSpPr txBox="1"/>
          <p:nvPr/>
        </p:nvSpPr>
        <p:spPr>
          <a:xfrm>
            <a:off x="6096000" y="4982628"/>
            <a:ext cx="6026092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ru-RU" b="1" i="1" dirty="0">
                <a:solidFill>
                  <a:srgbClr val="C00000"/>
                </a:solidFill>
                <a:effectLst/>
                <a:latin typeface="YS Text"/>
              </a:rPr>
              <a:t>Комментарий.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При решении неравенства допущена ошибка – допущен неравносильный переход. Это привело к неверному ответу.</a:t>
            </a:r>
          </a:p>
          <a:p>
            <a:pPr algn="l"/>
            <a:r>
              <a:rPr lang="ru-RU" b="1" i="0" dirty="0">
                <a:solidFill>
                  <a:srgbClr val="C00000"/>
                </a:solidFill>
                <a:effectLst/>
                <a:latin typeface="YS Text"/>
              </a:rPr>
              <a:t>Оценка эксперта. 0 баллов.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26D169D-C257-43B3-A5D7-23F1BB70B4CB}"/>
              </a:ext>
            </a:extLst>
          </p:cNvPr>
          <p:cNvCxnSpPr/>
          <p:nvPr/>
        </p:nvCxnSpPr>
        <p:spPr>
          <a:xfrm>
            <a:off x="377505" y="4630723"/>
            <a:ext cx="5494789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92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9DAF08-B141-4DAB-8019-F54582D3D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92" t="8931" r="60168" b="80593"/>
          <a:stretch/>
        </p:blipFill>
        <p:spPr>
          <a:xfrm>
            <a:off x="234891" y="134222"/>
            <a:ext cx="5969273" cy="13457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AE2DD4-9CFD-4672-A1A7-1EDD92E04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31" t="21090" r="58028" b="44465"/>
          <a:stretch/>
        </p:blipFill>
        <p:spPr>
          <a:xfrm>
            <a:off x="190609" y="1657175"/>
            <a:ext cx="5465152" cy="42680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659147-F94D-41A7-A48A-36AF26D170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33" t="55535" r="58027" b="23608"/>
          <a:stretch/>
        </p:blipFill>
        <p:spPr>
          <a:xfrm>
            <a:off x="5991322" y="956345"/>
            <a:ext cx="5226342" cy="23636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FA2B26-72D3-41BC-8003-8DD4ACB2C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49" t="78043" r="51491" b="10214"/>
          <a:stretch/>
        </p:blipFill>
        <p:spPr>
          <a:xfrm>
            <a:off x="5655761" y="3938630"/>
            <a:ext cx="6423475" cy="1598104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6130977" y="2098623"/>
            <a:ext cx="1139253" cy="4347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Соединительная линия уступом 3"/>
          <p:cNvCxnSpPr/>
          <p:nvPr/>
        </p:nvCxnSpPr>
        <p:spPr>
          <a:xfrm rot="16200000" flipH="1">
            <a:off x="7375161" y="2248524"/>
            <a:ext cx="464695" cy="464695"/>
          </a:xfrm>
          <a:prstGeom prst="bentConnector3">
            <a:avLst/>
          </a:prstGeom>
          <a:ln w="19050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D845FDB-D912-4C77-B214-696530EB55A0}"/>
              </a:ext>
            </a:extLst>
          </p:cNvPr>
          <p:cNvCxnSpPr/>
          <p:nvPr/>
        </p:nvCxnSpPr>
        <p:spPr>
          <a:xfrm>
            <a:off x="1098958" y="2713219"/>
            <a:ext cx="25334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203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5D6CFC-EAA8-44D5-8F64-79B4822C32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94" t="6808" r="33139" b="78865"/>
          <a:stretch/>
        </p:blipFill>
        <p:spPr>
          <a:xfrm>
            <a:off x="77309" y="43775"/>
            <a:ext cx="6495098" cy="12354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3405EC-136C-4CEF-8430-C8F519633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31" t="24539" r="29148" b="20142"/>
          <a:stretch/>
        </p:blipFill>
        <p:spPr>
          <a:xfrm>
            <a:off x="77309" y="1386192"/>
            <a:ext cx="6018691" cy="50048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87F8A2-BFF4-4655-9192-3B44981203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02" t="43404" r="25320" b="18015"/>
          <a:stretch/>
        </p:blipFill>
        <p:spPr>
          <a:xfrm>
            <a:off x="6206246" y="1109355"/>
            <a:ext cx="5762425" cy="35651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87D9DB-9456-426B-ABFD-FE0448D6A9BB}"/>
              </a:ext>
            </a:extLst>
          </p:cNvPr>
          <p:cNvSpPr txBox="1"/>
          <p:nvPr/>
        </p:nvSpPr>
        <p:spPr>
          <a:xfrm>
            <a:off x="6268561" y="4767996"/>
            <a:ext cx="5515552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Комментарий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Ответ неверный. При преобразовании числителя допущена вычислительная ошибка,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NewRomanPSMT"/>
              </a:rPr>
              <a:t>но при этом имеется верная последовательность всех шагов решения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Оценка эксперта: 1 балл.</a:t>
            </a:r>
            <a:endParaRPr lang="ru-RU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6CE2F844-2E12-4814-9AC2-F87662815854}"/>
                  </a:ext>
                </a:extLst>
              </p:cNvPr>
              <p:cNvSpPr/>
              <p:nvPr/>
            </p:nvSpPr>
            <p:spPr>
              <a:xfrm>
                <a:off x="7330601" y="550618"/>
                <a:ext cx="4784090" cy="702310"/>
              </a:xfrm>
              <a:prstGeom prst="rect">
                <a:avLst/>
              </a:prstGeom>
              <a:solidFill>
                <a:srgbClr val="FEF4EC"/>
              </a:solidFill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000" b="1" i="1" kern="12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2000" b="1" i="1" kern="12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e>
                          <m:sup>
                            <m:r>
                              <a:rPr lang="ru-RU" sz="2000" b="1" i="1" kern="12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ru-RU" sz="2000" b="1" kern="12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000" b="1" i="1" kern="12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2000" b="1" i="1" kern="12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e>
                          <m:sup>
                            <m:r>
                              <a:rPr lang="ru-RU" sz="2000" b="1" i="1" kern="12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𝟓𝐭</m:t>
                        </m:r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𝐭</m:t>
                        </m:r>
                        <m:r>
                          <a:rPr lang="ru-RU" sz="2000" b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ru-RU" sz="2000" b="1" kern="12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ru-RU" sz="2000" b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)+(</m:t>
                        </m:r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𝐭</m:t>
                        </m:r>
                        <m:r>
                          <a:rPr lang="ru-RU" sz="2000" b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ru-RU" sz="2000" b="1" kern="12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ru-RU" sz="2000" b="1" i="1" kern="12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ru-RU" sz="2000" b="1" kern="12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𝐭</m:t>
                        </m:r>
                      </m:num>
                      <m:den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ru-RU" sz="2000" b="1" i="1" kern="12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ru-RU" sz="2000" b="1" i="1" kern="1200" dirty="0">
                    <a:solidFill>
                      <a:srgbClr val="C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ru-RU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6CE2F844-2E12-4814-9AC2-F876628158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601" y="550618"/>
                <a:ext cx="4784090" cy="7023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1F68FDD7-913E-4798-810C-ED6DF8F79F8E}"/>
              </a:ext>
            </a:extLst>
          </p:cNvPr>
          <p:cNvSpPr txBox="1"/>
          <p:nvPr/>
        </p:nvSpPr>
        <p:spPr>
          <a:xfrm>
            <a:off x="7340367" y="134224"/>
            <a:ext cx="44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Упрощает решение выделение целой части</a:t>
            </a:r>
          </a:p>
        </p:txBody>
      </p:sp>
    </p:spTree>
    <p:extLst>
      <p:ext uri="{BB962C8B-B14F-4D97-AF65-F5344CB8AC3E}">
        <p14:creationId xmlns:p14="http://schemas.microsoft.com/office/powerpoint/2010/main" val="82759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C4400B-533E-46B7-A6E1-F3C619BBD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0" t="16170" r="61144" b="74610"/>
          <a:stretch/>
        </p:blipFill>
        <p:spPr>
          <a:xfrm>
            <a:off x="262646" y="204280"/>
            <a:ext cx="5849612" cy="12548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FA1E6D-7D12-4B1E-A6CA-5D3362D88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20" t="26241" r="51969" b="28653"/>
          <a:stretch/>
        </p:blipFill>
        <p:spPr>
          <a:xfrm>
            <a:off x="0" y="1721795"/>
            <a:ext cx="6207805" cy="4756826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97B8856-BF40-43D0-AC9F-CC70DBBD32B5}"/>
              </a:ext>
            </a:extLst>
          </p:cNvPr>
          <p:cNvCxnSpPr/>
          <p:nvPr/>
        </p:nvCxnSpPr>
        <p:spPr>
          <a:xfrm>
            <a:off x="4319081" y="2295728"/>
            <a:ext cx="70039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DFEA68E-38EA-48AB-AE43-3760600BB822}"/>
              </a:ext>
            </a:extLst>
          </p:cNvPr>
          <p:cNvCxnSpPr/>
          <p:nvPr/>
        </p:nvCxnSpPr>
        <p:spPr>
          <a:xfrm>
            <a:off x="5411867" y="2523629"/>
            <a:ext cx="70039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E6C008A-458A-4AFC-9888-A6CBCC3B432E}"/>
              </a:ext>
            </a:extLst>
          </p:cNvPr>
          <p:cNvCxnSpPr>
            <a:cxnSpLocks/>
          </p:cNvCxnSpPr>
          <p:nvPr/>
        </p:nvCxnSpPr>
        <p:spPr>
          <a:xfrm>
            <a:off x="100817" y="4411152"/>
            <a:ext cx="586375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F489544-BF60-47FD-9798-51633807EF55}"/>
              </a:ext>
            </a:extLst>
          </p:cNvPr>
          <p:cNvSpPr txBox="1"/>
          <p:nvPr/>
        </p:nvSpPr>
        <p:spPr>
          <a:xfrm>
            <a:off x="7026658" y="3392180"/>
            <a:ext cx="4524982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Комментарий</a:t>
            </a: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решении допущены ошибочные утверждения, присутствует неравносильный переход при решении неравенств, получен ответ (совпадающий с верным).</a:t>
            </a:r>
          </a:p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Оценка эксперта: 0 баллов.</a:t>
            </a:r>
            <a:endParaRPr lang="ru-RU" sz="20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85387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955667-918F-4CF8-B777-89B99A503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16" t="23364" r="15229" b="17065"/>
          <a:stretch/>
        </p:blipFill>
        <p:spPr>
          <a:xfrm>
            <a:off x="293614" y="15774"/>
            <a:ext cx="5802385" cy="6809066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4AA30B19-8FEE-4A5F-B987-9EC291E482F4}"/>
              </a:ext>
            </a:extLst>
          </p:cNvPr>
          <p:cNvCxnSpPr>
            <a:cxnSpLocks/>
          </p:cNvCxnSpPr>
          <p:nvPr/>
        </p:nvCxnSpPr>
        <p:spPr>
          <a:xfrm flipV="1">
            <a:off x="721453" y="5838738"/>
            <a:ext cx="4504888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id="{ED4F946D-A687-4B5E-9D95-64C3D645C13D}"/>
              </a:ext>
            </a:extLst>
          </p:cNvPr>
          <p:cNvSpPr/>
          <p:nvPr/>
        </p:nvSpPr>
        <p:spPr>
          <a:xfrm>
            <a:off x="1451295" y="5486400"/>
            <a:ext cx="83890" cy="8389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CB55EDE5-2110-48A2-BDAB-CD434BD5469F}"/>
              </a:ext>
            </a:extLst>
          </p:cNvPr>
          <p:cNvSpPr/>
          <p:nvPr/>
        </p:nvSpPr>
        <p:spPr>
          <a:xfrm>
            <a:off x="3273104" y="5479410"/>
            <a:ext cx="83890" cy="8389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9" name="Дуга 8">
            <a:extLst>
              <a:ext uri="{FF2B5EF4-FFF2-40B4-BE49-F238E27FC236}">
                <a16:creationId xmlns:a16="http://schemas.microsoft.com/office/drawing/2014/main" id="{AA6EC211-1BF2-46CF-8E73-BEF1B9596F29}"/>
              </a:ext>
            </a:extLst>
          </p:cNvPr>
          <p:cNvSpPr/>
          <p:nvPr/>
        </p:nvSpPr>
        <p:spPr>
          <a:xfrm>
            <a:off x="1493240" y="5234733"/>
            <a:ext cx="1367406" cy="503333"/>
          </a:xfrm>
          <a:prstGeom prst="arc">
            <a:avLst>
              <a:gd name="adj1" fmla="val 10948482"/>
              <a:gd name="adj2" fmla="val 90846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уга 9">
            <a:extLst>
              <a:ext uri="{FF2B5EF4-FFF2-40B4-BE49-F238E27FC236}">
                <a16:creationId xmlns:a16="http://schemas.microsoft.com/office/drawing/2014/main" id="{E8C16596-F40F-49D7-8C73-C1F2F2F93847}"/>
              </a:ext>
            </a:extLst>
          </p:cNvPr>
          <p:cNvSpPr/>
          <p:nvPr/>
        </p:nvSpPr>
        <p:spPr>
          <a:xfrm>
            <a:off x="3315049" y="5269688"/>
            <a:ext cx="1367406" cy="503333"/>
          </a:xfrm>
          <a:prstGeom prst="arc">
            <a:avLst>
              <a:gd name="adj1" fmla="val 10948482"/>
              <a:gd name="adj2" fmla="val 18393383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FC6092-A6FE-4D79-9405-6D0E3046E5C1}"/>
              </a:ext>
            </a:extLst>
          </p:cNvPr>
          <p:cNvSpPr txBox="1"/>
          <p:nvPr/>
        </p:nvSpPr>
        <p:spPr>
          <a:xfrm>
            <a:off x="6746846" y="5838738"/>
            <a:ext cx="315773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Оценка эксперта: 0 баллов.</a:t>
            </a:r>
            <a:endParaRPr lang="ru-RU" sz="1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51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84" y="307445"/>
            <a:ext cx="11144816" cy="6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4DD432-B253-4FBB-ADF6-C0F9D50E2689}"/>
              </a:ext>
            </a:extLst>
          </p:cNvPr>
          <p:cNvSpPr txBox="1"/>
          <p:nvPr/>
        </p:nvSpPr>
        <p:spPr>
          <a:xfrm>
            <a:off x="427838" y="1350628"/>
            <a:ext cx="11345062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srgbClr val="002060"/>
                </a:solidFill>
              </a:rPr>
              <a:t>Метод равносильных переходов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srgbClr val="002060"/>
                </a:solidFill>
              </a:rPr>
              <a:t>Метод замены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srgbClr val="002060"/>
                </a:solidFill>
              </a:rPr>
              <a:t>Метод интервалов и обобщенный метод интервалов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srgbClr val="002060"/>
                </a:solidFill>
              </a:rPr>
              <a:t>Метод рационализации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srgbClr val="002060"/>
                </a:solidFill>
              </a:rPr>
              <a:t>Метод оценки (в частности, использование классических неравенств)</a:t>
            </a:r>
          </a:p>
        </p:txBody>
      </p:sp>
    </p:spTree>
    <p:extLst>
      <p:ext uri="{BB962C8B-B14F-4D97-AF65-F5344CB8AC3E}">
        <p14:creationId xmlns:p14="http://schemas.microsoft.com/office/powerpoint/2010/main" val="2643126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6" y="103429"/>
            <a:ext cx="11478985" cy="675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129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104287"/>
            <a:ext cx="10972800" cy="54687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Метод рационализации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258" y="801354"/>
            <a:ext cx="8293994" cy="605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16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E5D7AC0-674D-49EA-9722-7679250C6C2E}"/>
                  </a:ext>
                </a:extLst>
              </p:cNvPr>
              <p:cNvSpPr txBox="1"/>
              <p:nvPr/>
            </p:nvSpPr>
            <p:spPr>
              <a:xfrm>
                <a:off x="1803631" y="1465137"/>
                <a:ext cx="7708503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ru-RU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х</m:t>
                            </m:r>
                          </m:sup>
                        </m:sSup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х+3</m:t>
                            </m:r>
                          </m:sup>
                        </m:sSup>
                      </m:e>
                    </m:d>
                    <m:r>
                      <a:rPr lang="ru-RU" sz="3600" b="0" i="1" smtClean="0">
                        <a:latin typeface="Cambria Math" panose="02040503050406030204" pitchFamily="18" charset="0"/>
                      </a:rPr>
                      <m:t>+28</m:t>
                    </m:r>
                    <m:d>
                      <m:dPr>
                        <m:ctrlPr>
                          <a:rPr lang="ru-RU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х</m:t>
                            </m:r>
                          </m:sup>
                        </m:sSup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х+3</m:t>
                            </m:r>
                          </m:sup>
                        </m:sSup>
                      </m:e>
                    </m:d>
                    <m:r>
                      <a:rPr lang="ru-RU" sz="3600" b="0" i="1" smtClean="0">
                        <a:latin typeface="Cambria Math" panose="02040503050406030204" pitchFamily="18" charset="0"/>
                      </a:rPr>
                      <m:t>+192 </m:t>
                    </m:r>
                  </m:oMath>
                </a14:m>
                <a:r>
                  <a:rPr lang="ru-RU" sz="3600" dirty="0"/>
                  <a:t>≥ 0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E5D7AC0-674D-49EA-9722-7679250C6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631" y="1465137"/>
                <a:ext cx="7708503" cy="553998"/>
              </a:xfrm>
              <a:prstGeom prst="rect">
                <a:avLst/>
              </a:prstGeom>
              <a:blipFill rotWithShape="1">
                <a:blip r:embed="rId2"/>
                <a:stretch>
                  <a:fillRect t="-23077" r="-475" b="-505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387E31-7ADA-4707-BE22-6F48C5AFF252}"/>
                  </a:ext>
                </a:extLst>
              </p:cNvPr>
              <p:cNvSpPr txBox="1"/>
              <p:nvPr/>
            </p:nvSpPr>
            <p:spPr>
              <a:xfrm>
                <a:off x="1803631" y="2196000"/>
                <a:ext cx="7708503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ru-RU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х</m:t>
                            </m:r>
                          </m:sup>
                        </m:sSup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х+2</m:t>
                            </m:r>
                          </m:sup>
                        </m:sSup>
                      </m:e>
                    </m:d>
                    <m:r>
                      <a:rPr lang="ru-RU" sz="3600" b="0" i="1" smtClean="0">
                        <a:latin typeface="Cambria Math" panose="02040503050406030204" pitchFamily="18" charset="0"/>
                      </a:rPr>
                      <m:t>+7</m:t>
                    </m:r>
                    <m:d>
                      <m:dPr>
                        <m:ctrlPr>
                          <a:rPr lang="ru-RU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х</m:t>
                            </m:r>
                          </m:sup>
                        </m:sSup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х+2</m:t>
                            </m:r>
                          </m:sup>
                        </m:sSup>
                      </m:e>
                    </m:d>
                    <m:r>
                      <a:rPr lang="ru-RU" sz="3600" b="0" i="1" smtClean="0">
                        <a:latin typeface="Cambria Math" panose="02040503050406030204" pitchFamily="18" charset="0"/>
                      </a:rPr>
                      <m:t>+12 </m:t>
                    </m:r>
                  </m:oMath>
                </a14:m>
                <a:r>
                  <a:rPr lang="ru-RU" sz="3600" dirty="0"/>
                  <a:t>≥ 0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2387E31-7ADA-4707-BE22-6F48C5AFF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631" y="2196000"/>
                <a:ext cx="7708503" cy="553998"/>
              </a:xfrm>
              <a:prstGeom prst="rect">
                <a:avLst/>
              </a:prstGeom>
              <a:blipFill rotWithShape="1">
                <a:blip r:embed="rId3"/>
                <a:stretch>
                  <a:fillRect t="-23077" b="-505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9E2D0D8-274E-4107-8009-3B01F595BF42}"/>
                  </a:ext>
                </a:extLst>
              </p:cNvPr>
              <p:cNvSpPr txBox="1"/>
              <p:nvPr/>
            </p:nvSpPr>
            <p:spPr>
              <a:xfrm>
                <a:off x="1358550" y="2891235"/>
                <a:ext cx="8598663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ru-RU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e>
                          <m:sup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х</m:t>
                            </m:r>
                          </m:sup>
                        </m:sSup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2∙3</m:t>
                            </m:r>
                          </m:e>
                          <m:sup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х+1</m:t>
                            </m:r>
                          </m:sup>
                        </m:sSup>
                      </m:e>
                    </m:d>
                    <m:r>
                      <a:rPr lang="ru-RU" sz="3600" b="0" i="1" smtClean="0">
                        <a:latin typeface="Cambria Math" panose="02040503050406030204" pitchFamily="18" charset="0"/>
                      </a:rPr>
                      <m:t>+14</m:t>
                    </m:r>
                    <m:d>
                      <m:dPr>
                        <m:ctrlPr>
                          <a:rPr lang="ru-RU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e>
                          <m:sup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х</m:t>
                            </m:r>
                          </m:sup>
                        </m:sSup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sz="3600" i="1">
                            <a:latin typeface="Cambria Math" panose="02040503050406030204" pitchFamily="18" charset="0"/>
                          </a:rPr>
                          <m:t>2∙</m:t>
                        </m:r>
                        <m:sSup>
                          <m:sSupPr>
                            <m:ctrlP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х+1</m:t>
                            </m:r>
                          </m:sup>
                        </m:sSup>
                      </m:e>
                    </m:d>
                    <m:r>
                      <a:rPr lang="ru-RU" sz="3600" b="0" i="1" smtClean="0">
                        <a:latin typeface="Cambria Math" panose="02040503050406030204" pitchFamily="18" charset="0"/>
                      </a:rPr>
                      <m:t>+45 </m:t>
                    </m:r>
                  </m:oMath>
                </a14:m>
                <a:r>
                  <a:rPr lang="ru-RU" sz="3600" dirty="0"/>
                  <a:t>≥ 0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9E2D0D8-274E-4107-8009-3B01F595B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550" y="2891235"/>
                <a:ext cx="8598663" cy="553998"/>
              </a:xfrm>
              <a:prstGeom prst="rect">
                <a:avLst/>
              </a:prstGeom>
              <a:blipFill rotWithShape="1">
                <a:blip r:embed="rId4"/>
                <a:stretch>
                  <a:fillRect t="-23077" r="-355" b="-505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013181" y="483205"/>
            <a:ext cx="59497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Задание № 15 (ЕГЭ – 2021)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1DD6F-6514-4562-A6A6-D5373CE80186}"/>
              </a:ext>
            </a:extLst>
          </p:cNvPr>
          <p:cNvSpPr txBox="1"/>
          <p:nvPr/>
        </p:nvSpPr>
        <p:spPr>
          <a:xfrm>
            <a:off x="338263" y="3905649"/>
            <a:ext cx="11333526" cy="1815882"/>
          </a:xfrm>
          <a:prstGeom prst="rect">
            <a:avLst/>
          </a:prstGeom>
          <a:solidFill>
            <a:srgbClr val="FEF4EC"/>
          </a:solidFill>
        </p:spPr>
        <p:txBody>
          <a:bodyPr wrap="square">
            <a:spAutoFit/>
          </a:bodyPr>
          <a:lstStyle/>
          <a:p>
            <a:r>
              <a:rPr lang="ru-RU" sz="2800" dirty="0"/>
              <a:t>Решаемость задания №15 (показательное неравенство) составила в этом году 18,30%, что выше показателей прошлого года (17,9%). Выполнение данного задания в группе выпускников, выполнивших работу на 80-100 баллов составило 95,2% . </a:t>
            </a:r>
          </a:p>
        </p:txBody>
      </p:sp>
    </p:spTree>
    <p:extLst>
      <p:ext uri="{BB962C8B-B14F-4D97-AF65-F5344CB8AC3E}">
        <p14:creationId xmlns:p14="http://schemas.microsoft.com/office/powerpoint/2010/main" val="3471622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C535A1-3CEC-48C7-843D-4C06E8D0D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3127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ЕГЭ по математике 2020. Резервный день</a:t>
            </a:r>
            <a:endParaRPr lang="ru-RU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4FD574-BBE1-4206-ADB0-7CA29DF23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3" t="18181" r="6817" b="17778"/>
          <a:stretch/>
        </p:blipFill>
        <p:spPr>
          <a:xfrm>
            <a:off x="0" y="1011381"/>
            <a:ext cx="12192000" cy="5913821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DD437A9-A492-4643-9934-4C39AF67DF11}"/>
              </a:ext>
            </a:extLst>
          </p:cNvPr>
          <p:cNvCxnSpPr>
            <a:cxnSpLocks/>
          </p:cNvCxnSpPr>
          <p:nvPr/>
        </p:nvCxnSpPr>
        <p:spPr>
          <a:xfrm>
            <a:off x="110835" y="5403272"/>
            <a:ext cx="997527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1FB66D1-4447-440A-912D-0E013DE418C3}"/>
              </a:ext>
            </a:extLst>
          </p:cNvPr>
          <p:cNvSpPr txBox="1"/>
          <p:nvPr/>
        </p:nvSpPr>
        <p:spPr>
          <a:xfrm>
            <a:off x="10252364" y="4156364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Метод рационализации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05567D8E-689B-4618-8489-F7DC5824D5EC}"/>
              </a:ext>
            </a:extLst>
          </p:cNvPr>
          <p:cNvSpPr/>
          <p:nvPr/>
        </p:nvSpPr>
        <p:spPr>
          <a:xfrm>
            <a:off x="10086109" y="4003964"/>
            <a:ext cx="2008909" cy="10806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C150454C-6C94-49B5-9BD2-28075DBB1309}"/>
              </a:ext>
            </a:extLst>
          </p:cNvPr>
          <p:cNvCxnSpPr/>
          <p:nvPr/>
        </p:nvCxnSpPr>
        <p:spPr>
          <a:xfrm flipH="1">
            <a:off x="8756073" y="4433441"/>
            <a:ext cx="1330036" cy="65117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812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73" y="748985"/>
            <a:ext cx="9195537" cy="127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81" y="246474"/>
            <a:ext cx="1646804" cy="56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985" y="274638"/>
            <a:ext cx="6890657" cy="53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73" y="1952870"/>
            <a:ext cx="9195537" cy="451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955" y="6205397"/>
            <a:ext cx="3342879" cy="65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013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84" y="103031"/>
            <a:ext cx="10608716" cy="205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574" y="2054069"/>
            <a:ext cx="5158469" cy="117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6" y="3167862"/>
            <a:ext cx="7882253" cy="381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89" y="6118793"/>
            <a:ext cx="3793581" cy="78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907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039" y="134690"/>
            <a:ext cx="7343530" cy="5273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00" y="662054"/>
            <a:ext cx="6799053" cy="11082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21" y="1770309"/>
            <a:ext cx="10318036" cy="43307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5341" y="6101097"/>
            <a:ext cx="2727820" cy="57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50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0D5A13B-B0A8-4B4C-BDC9-0FEB04806337}"/>
              </a:ext>
            </a:extLst>
          </p:cNvPr>
          <p:cNvSpPr/>
          <p:nvPr/>
        </p:nvSpPr>
        <p:spPr>
          <a:xfrm>
            <a:off x="2558866" y="2074638"/>
            <a:ext cx="658427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154032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642B9DF-9F4E-49A0-8C17-5E8DF7915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04756"/>
            <a:ext cx="10972800" cy="688768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Информация к размышлению</a:t>
            </a: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8BDCFC36-C4B8-49A6-AA1B-BB68D00C51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7514100"/>
              </p:ext>
            </p:extLst>
          </p:nvPr>
        </p:nvGraphicFramePr>
        <p:xfrm>
          <a:off x="1777999" y="793524"/>
          <a:ext cx="8977087" cy="6231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9163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F2E732-D2D2-40CB-AA3A-BEE5577D8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47" t="31609" r="28826" b="51115"/>
          <a:stretch/>
        </p:blipFill>
        <p:spPr>
          <a:xfrm>
            <a:off x="185915" y="1288473"/>
            <a:ext cx="11820170" cy="32558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92385D-F361-4EDD-9D42-B631E79C886F}"/>
              </a:ext>
            </a:extLst>
          </p:cNvPr>
          <p:cNvSpPr txBox="1"/>
          <p:nvPr/>
        </p:nvSpPr>
        <p:spPr>
          <a:xfrm>
            <a:off x="4724400" y="300243"/>
            <a:ext cx="2743199" cy="584775"/>
          </a:xfrm>
          <a:prstGeom prst="rect">
            <a:avLst/>
          </a:prstGeom>
          <a:solidFill>
            <a:srgbClr val="E6F2EF"/>
          </a:solidFill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 14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682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A4B3D4-186A-433F-9359-7EA4DF292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81" t="20808" r="57594" b="71919"/>
          <a:stretch/>
        </p:blipFill>
        <p:spPr>
          <a:xfrm>
            <a:off x="13854" y="712627"/>
            <a:ext cx="11938232" cy="15101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4F7B3F-D07B-4A51-A811-F48507F05829}"/>
              </a:ext>
            </a:extLst>
          </p:cNvPr>
          <p:cNvSpPr txBox="1"/>
          <p:nvPr/>
        </p:nvSpPr>
        <p:spPr>
          <a:xfrm>
            <a:off x="1343891" y="189407"/>
            <a:ext cx="9504218" cy="523220"/>
          </a:xfrm>
          <a:prstGeom prst="rect">
            <a:avLst/>
          </a:prstGeom>
          <a:solidFill>
            <a:srgbClr val="FEF4EC"/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из демонстрационного варианта ЕГЭ - 2022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DFD4B1-0436-4D93-B8D3-969A469F4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3" t="66263" r="52955" b="8283"/>
          <a:stretch/>
        </p:blipFill>
        <p:spPr>
          <a:xfrm>
            <a:off x="0" y="2222774"/>
            <a:ext cx="11938231" cy="466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09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834931"/>
              </p:ext>
            </p:extLst>
          </p:nvPr>
        </p:nvGraphicFramePr>
        <p:xfrm>
          <a:off x="482804" y="875763"/>
          <a:ext cx="11046086" cy="3810537"/>
        </p:xfrm>
        <a:graphic>
          <a:graphicData uri="http://schemas.openxmlformats.org/drawingml/2006/table">
            <a:tbl>
              <a:tblPr/>
              <a:tblGrid>
                <a:gridCol w="9921872">
                  <a:extLst>
                    <a:ext uri="{9D8B030D-6E8A-4147-A177-3AD203B41FA5}">
                      <a16:colId xmlns:a16="http://schemas.microsoft.com/office/drawing/2014/main" val="2254378937"/>
                    </a:ext>
                  </a:extLst>
                </a:gridCol>
                <a:gridCol w="1124214">
                  <a:extLst>
                    <a:ext uri="{9D8B030D-6E8A-4147-A177-3AD203B41FA5}">
                      <a16:colId xmlns:a16="http://schemas.microsoft.com/office/drawing/2014/main" val="3321481990"/>
                    </a:ext>
                  </a:extLst>
                </a:gridCol>
              </a:tblGrid>
              <a:tr h="4763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Содержание критерия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Баллы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47044"/>
                  </a:ext>
                </a:extLst>
              </a:tr>
              <a:tr h="4763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Обоснованно получен верный ответ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346491"/>
                  </a:ext>
                </a:extLst>
              </a:tr>
              <a:tr h="19052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Обоснованно получен ответ, отличающийся от верного исключением / включением граничных точек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ИЛИ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п</a:t>
                      </a:r>
                      <a:r>
                        <a:rPr lang="ru-RU" sz="2400" dirty="0">
                          <a:effectLst/>
                          <a:latin typeface="Times New Roman"/>
                          <a:ea typeface="TimesNewRomanPSMT"/>
                        </a:rPr>
                        <a:t>олучен неверный ответ из-за вычислительной ошибки, но при этом имеется верная последовательность всех шагов решения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622420"/>
                  </a:ext>
                </a:extLst>
              </a:tr>
              <a:tr h="4763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Решение не соответствует ни одному из критериев, перечисленных выше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457975"/>
                  </a:ext>
                </a:extLst>
              </a:tr>
              <a:tr h="476317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i="1" dirty="0">
                          <a:effectLst/>
                          <a:latin typeface="Times New Roman"/>
                          <a:ea typeface="Times New Roman"/>
                        </a:rPr>
                        <a:t>Максимальный балл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685817"/>
                  </a:ext>
                </a:extLst>
              </a:tr>
            </a:tbl>
          </a:graphicData>
        </a:graphic>
      </p:graphicFrame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4882243"/>
            <a:ext cx="11267633" cy="1975757"/>
          </a:xfrm>
          <a:prstGeom prst="rect">
            <a:avLst/>
          </a:prstGeom>
          <a:solidFill>
            <a:srgbClr val="FEF4EC"/>
          </a:solidFill>
          <a:ln>
            <a:noFill/>
          </a:ln>
          <a:effectLst/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BA6F5A9-6E3B-4131-8D38-C1068C0398E8}"/>
              </a:ext>
            </a:extLst>
          </p:cNvPr>
          <p:cNvCxnSpPr/>
          <p:nvPr/>
        </p:nvCxnSpPr>
        <p:spPr>
          <a:xfrm>
            <a:off x="7877262" y="2197916"/>
            <a:ext cx="2046914" cy="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39D3B73-0531-414E-A357-CD01E14A77C1}"/>
              </a:ext>
            </a:extLst>
          </p:cNvPr>
          <p:cNvCxnSpPr>
            <a:cxnSpLocks/>
          </p:cNvCxnSpPr>
          <p:nvPr/>
        </p:nvCxnSpPr>
        <p:spPr>
          <a:xfrm>
            <a:off x="580238" y="2543263"/>
            <a:ext cx="3865927" cy="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008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3C2CFB2-52E3-4D3E-A75C-2885D84C26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03" t="16533" r="40192" b="76438"/>
          <a:stretch/>
        </p:blipFill>
        <p:spPr bwMode="auto">
          <a:xfrm>
            <a:off x="411060" y="128243"/>
            <a:ext cx="8800051" cy="8784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F3FB44A-1989-40D7-9008-65C4B8A5F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03" t="26112" r="40192" b="28450"/>
          <a:stretch/>
        </p:blipFill>
        <p:spPr bwMode="auto">
          <a:xfrm>
            <a:off x="411060" y="1006679"/>
            <a:ext cx="8800051" cy="56785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70074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08F73B-1773-43EA-B778-B92876C124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67" t="20296" r="29750" b="23259"/>
          <a:stretch/>
        </p:blipFill>
        <p:spPr>
          <a:xfrm>
            <a:off x="1869440" y="95918"/>
            <a:ext cx="8341360" cy="6763158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4499429" y="1538514"/>
            <a:ext cx="174171" cy="11611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588490"/>
      </p:ext>
    </p:extLst>
  </p:cSld>
  <p:clrMapOvr>
    <a:masterClrMapping/>
  </p:clrMapOvr>
</p:sld>
</file>

<file path=ppt/theme/theme1.xml><?xml version="1.0" encoding="utf-8"?>
<a:theme xmlns:a="http://schemas.openxmlformats.org/drawingml/2006/main" name="La men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13127</TotalTime>
  <Words>540</Words>
  <Application>Microsoft Office PowerPoint</Application>
  <PresentationFormat>Широкоэкранный</PresentationFormat>
  <Paragraphs>65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Calibri</vt:lpstr>
      <vt:lpstr>Cambria Math</vt:lpstr>
      <vt:lpstr>Times New Roman</vt:lpstr>
      <vt:lpstr>Wingdings</vt:lpstr>
      <vt:lpstr>YS Text</vt:lpstr>
      <vt:lpstr>La mente</vt:lpstr>
      <vt:lpstr>Презентация PowerPoint</vt:lpstr>
      <vt:lpstr>Презентация PowerPoint</vt:lpstr>
      <vt:lpstr>Презентация PowerPoint</vt:lpstr>
      <vt:lpstr>Информация к размышлению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Основная волна ЕГЭ по математике 2020. (Центр)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 рационализации</vt:lpstr>
      <vt:lpstr>ЕГЭ по математике 2020. Резервный день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РЕЗУЛЬТАТОВ ЕДИНОГО ГОСУДАРСТВЕННОГО ЭКЗАМЕНА И ОСНОВНОГО ГОСУДАРСТВЕННОГО ЭКЗАМЕНА ПО МАТЕМАТИКЕ И ФИЗИКЕ В ЧУВАШСКОЙ РЕСПУБЛИКЕ В 2015 ГОДУ:</dc:title>
  <dc:creator>User</dc:creator>
  <cp:lastModifiedBy>Полегенько Анастасия Михайловна</cp:lastModifiedBy>
  <cp:revision>154</cp:revision>
  <dcterms:created xsi:type="dcterms:W3CDTF">2017-10-14T10:56:47Z</dcterms:created>
  <dcterms:modified xsi:type="dcterms:W3CDTF">2022-02-14T06:51:39Z</dcterms:modified>
</cp:coreProperties>
</file>